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86" r:id="rId2"/>
    <p:sldId id="280" r:id="rId3"/>
    <p:sldId id="279" r:id="rId4"/>
    <p:sldId id="274" r:id="rId5"/>
    <p:sldId id="300" r:id="rId6"/>
    <p:sldId id="319" r:id="rId7"/>
    <p:sldId id="320" r:id="rId8"/>
    <p:sldId id="329" r:id="rId9"/>
    <p:sldId id="330" r:id="rId10"/>
    <p:sldId id="331" r:id="rId11"/>
    <p:sldId id="292" r:id="rId12"/>
    <p:sldId id="272" r:id="rId13"/>
    <p:sldId id="269" r:id="rId14"/>
    <p:sldId id="296" r:id="rId15"/>
    <p:sldId id="285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092865"/>
    <a:srgbClr val="432A30"/>
    <a:srgbClr val="A50021"/>
    <a:srgbClr val="1096A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1" autoAdjust="0"/>
    <p:restoredTop sz="88124" autoAdjust="0"/>
  </p:normalViewPr>
  <p:slideViewPr>
    <p:cSldViewPr snapToGrid="0" showGuides="1">
      <p:cViewPr varScale="1">
        <p:scale>
          <a:sx n="140" d="100"/>
          <a:sy n="140" d="100"/>
        </p:scale>
        <p:origin x="1284" y="114"/>
      </p:cViewPr>
      <p:guideLst>
        <p:guide orient="horz" pos="219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5.xml"/><Relationship Id="rId7" Type="http://schemas.openxmlformats.org/officeDocument/2006/relationships/image" Target="../media/image1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8.xml"/><Relationship Id="rId7" Type="http://schemas.openxmlformats.org/officeDocument/2006/relationships/image" Target="../media/image1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9.xml"/><Relationship Id="rId7" Type="http://schemas.openxmlformats.org/officeDocument/2006/relationships/image" Target="../media/image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>
            <a:off x="2363563" y="1160180"/>
            <a:ext cx="6826313" cy="4508626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63563" y="1137612"/>
            <a:ext cx="2484422" cy="517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63563" y="1160180"/>
            <a:ext cx="248442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HIT</a:t>
            </a:r>
            <a:endParaRPr lang="zh-CN" altLang="en-US" sz="24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24951" y="4258052"/>
            <a:ext cx="64926" cy="650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 rotWithShape="1">
            <a:blip r:embed="rId7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 rotWithShape="1">
            <a:blip r:embed="rId7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3786650-203F-BE9F-5753-465D5AC688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46" y="1991869"/>
            <a:ext cx="3387831" cy="309986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067264" y="1991869"/>
            <a:ext cx="813452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 err="1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OpenBA</a:t>
            </a:r>
            <a:r>
              <a:rPr lang="zh-CN" altLang="en-US" sz="2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：从头开始预训练的</a:t>
            </a:r>
            <a:r>
              <a:rPr lang="en-US" altLang="zh-CN" sz="2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15B</a:t>
            </a:r>
            <a:r>
              <a:rPr lang="zh-CN" altLang="en-US" sz="2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中英非对称序列到序列</a:t>
            </a:r>
            <a:r>
              <a:rPr lang="en-US" altLang="zh-CN" sz="2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Encoder-Decoder</a:t>
            </a:r>
            <a:r>
              <a:rPr lang="zh-CN" altLang="en-US" sz="2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结构开源双语模型</a:t>
            </a:r>
            <a:endParaRPr lang="en-US" altLang="zh-CN" sz="2800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79402" y="5668806"/>
            <a:ext cx="6826314" cy="504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姓名：刘天瑞  学号：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7203610121 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学院：未来技术学院  专业：人工智能（视听觉信息处理）  班级：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20W0362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班 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E9114E-C99E-32AD-2A11-FAECCD4D6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538" y="3202065"/>
            <a:ext cx="4888826" cy="21119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4BDD95-937D-8819-3C13-D7C04BB53C67}"/>
              </a:ext>
            </a:extLst>
          </p:cNvPr>
          <p:cNvGrpSpPr/>
          <p:nvPr/>
        </p:nvGrpSpPr>
        <p:grpSpPr>
          <a:xfrm>
            <a:off x="415413" y="210800"/>
            <a:ext cx="5357897" cy="1014413"/>
            <a:chOff x="441025" y="218860"/>
            <a:chExt cx="5357897" cy="101441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9C84A1B-5AA4-A5E6-22FD-E9F263DDC38C}"/>
                </a:ext>
              </a:extLst>
            </p:cNvPr>
            <p:cNvGrpSpPr/>
            <p:nvPr/>
          </p:nvGrpSpPr>
          <p:grpSpPr>
            <a:xfrm>
              <a:off x="595313" y="387468"/>
              <a:ext cx="5203609" cy="568938"/>
              <a:chOff x="1893616" y="449275"/>
              <a:chExt cx="5203609" cy="568938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2F45BFD-4DAB-92DF-CF18-6F189E6EB4DF}"/>
                  </a:ext>
                </a:extLst>
              </p:cNvPr>
              <p:cNvSpPr txBox="1"/>
              <p:nvPr/>
            </p:nvSpPr>
            <p:spPr>
              <a:xfrm>
                <a:off x="1893616" y="449275"/>
                <a:ext cx="5203609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3.2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融合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UL2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的三阶段训练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 </a:t>
                </a:r>
                <a:r>
                  <a:rPr lang="en-US" altLang="zh-CN" dirty="0"/>
                  <a:t> 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0307A4C-C70F-E200-06F8-1179E9EB30EC}"/>
                  </a:ext>
                </a:extLst>
              </p:cNvPr>
              <p:cNvSpPr txBox="1"/>
              <p:nvPr/>
            </p:nvSpPr>
            <p:spPr>
              <a:xfrm>
                <a:off x="1999126" y="972494"/>
                <a:ext cx="1489484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" name="任意多边形 17">
              <a:extLst>
                <a:ext uri="{FF2B5EF4-FFF2-40B4-BE49-F238E27FC236}">
                  <a16:creationId xmlns:a16="http://schemas.microsoft.com/office/drawing/2014/main" id="{B302570F-CCE8-8E21-1153-05015FDE08C7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4B805C4-8FEF-9C6C-FEB2-035EC1730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543" y="844587"/>
            <a:ext cx="5856648" cy="59967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60713" y="1732280"/>
            <a:ext cx="8334853" cy="105029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 </a:t>
            </a:r>
            <a:r>
              <a:rPr lang="zh-CN" altLang="en-US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实验结果与用法</a:t>
            </a:r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endParaRPr lang="zh-CN" altLang="en-US" sz="4800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5390" y="2881630"/>
            <a:ext cx="524827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endParaRPr lang="zh-CN" altLang="en-US" sz="4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6218764-331F-B29B-8C41-A866FF566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129" y="2674820"/>
            <a:ext cx="5095850" cy="10498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C1DBB7-B36B-58A0-38E2-69879D695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130" y="3724695"/>
            <a:ext cx="5095850" cy="6924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841283F-76D6-11F8-F594-FBF718DBF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3130" y="4595128"/>
            <a:ext cx="5095850" cy="10618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3D0855-F521-1FE0-9A72-93ABDC5EC1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3129" y="5656975"/>
            <a:ext cx="5095850" cy="199349"/>
          </a:xfrm>
          <a:prstGeom prst="rect">
            <a:avLst/>
          </a:prstGeom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58D8EA9D-7C63-C708-7217-41BF2445370F}"/>
              </a:ext>
            </a:extLst>
          </p:cNvPr>
          <p:cNvSpPr/>
          <p:nvPr/>
        </p:nvSpPr>
        <p:spPr>
          <a:xfrm>
            <a:off x="3630304" y="3193576"/>
            <a:ext cx="170597" cy="2115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D6D641-786C-4ADC-AF70-C2BECE6235B8}"/>
              </a:ext>
            </a:extLst>
          </p:cNvPr>
          <p:cNvSpPr txBox="1"/>
          <p:nvPr/>
        </p:nvSpPr>
        <p:spPr>
          <a:xfrm>
            <a:off x="2309245" y="4070910"/>
            <a:ext cx="133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两个</a:t>
            </a:r>
            <a:r>
              <a:rPr lang="en-US" altLang="zh-CN" dirty="0"/>
              <a:t>demos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8423486" y="5778475"/>
            <a:ext cx="178591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0550" y="3151505"/>
            <a:ext cx="6243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/>
              <a:t> 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CC7AC0-A2F0-2E16-27DE-179D54981F57}"/>
              </a:ext>
            </a:extLst>
          </p:cNvPr>
          <p:cNvGrpSpPr/>
          <p:nvPr/>
        </p:nvGrpSpPr>
        <p:grpSpPr>
          <a:xfrm>
            <a:off x="441025" y="229370"/>
            <a:ext cx="5357897" cy="1014413"/>
            <a:chOff x="441025" y="218860"/>
            <a:chExt cx="5357897" cy="101441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6F8408C-0C2E-3939-C82E-F610A80D86E7}"/>
                </a:ext>
              </a:extLst>
            </p:cNvPr>
            <p:cNvGrpSpPr/>
            <p:nvPr/>
          </p:nvGrpSpPr>
          <p:grpSpPr>
            <a:xfrm>
              <a:off x="595313" y="387468"/>
              <a:ext cx="5203609" cy="568938"/>
              <a:chOff x="1893616" y="449275"/>
              <a:chExt cx="5203609" cy="568938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F7E2915-9828-022A-9FDA-0B57F70EE932}"/>
                  </a:ext>
                </a:extLst>
              </p:cNvPr>
              <p:cNvSpPr txBox="1"/>
              <p:nvPr/>
            </p:nvSpPr>
            <p:spPr>
              <a:xfrm>
                <a:off x="1893616" y="449275"/>
                <a:ext cx="5203609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4.1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实验评测结果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  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2BE5DC-42BE-B233-FF5A-F95DE771EEAE}"/>
                  </a:ext>
                </a:extLst>
              </p:cNvPr>
              <p:cNvSpPr txBox="1"/>
              <p:nvPr/>
            </p:nvSpPr>
            <p:spPr>
              <a:xfrm>
                <a:off x="1999126" y="972494"/>
                <a:ext cx="1839177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" name="任意多边形 17">
              <a:extLst>
                <a:ext uri="{FF2B5EF4-FFF2-40B4-BE49-F238E27FC236}">
                  <a16:creationId xmlns:a16="http://schemas.microsoft.com/office/drawing/2014/main" id="{E48FE590-B02C-CD3C-1423-35290DF29342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59168F7-A54F-F79F-6D88-26ECE66E3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25" y="1403767"/>
            <a:ext cx="4768699" cy="15877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F81DEB4-C765-5C36-C9B4-8B8257ABC437}"/>
              </a:ext>
            </a:extLst>
          </p:cNvPr>
          <p:cNvSpPr txBox="1"/>
          <p:nvPr/>
        </p:nvSpPr>
        <p:spPr>
          <a:xfrm>
            <a:off x="152119" y="2991521"/>
            <a:ext cx="534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OpenBA</a:t>
            </a:r>
            <a:r>
              <a:rPr lang="zh-CN" altLang="en-US" dirty="0"/>
              <a:t>在</a:t>
            </a:r>
            <a:r>
              <a:rPr lang="en-US" altLang="zh-CN" dirty="0"/>
              <a:t>BELEBELE(</a:t>
            </a:r>
            <a:r>
              <a:rPr lang="zh-CN" altLang="en-US" dirty="0"/>
              <a:t>阅读理解</a:t>
            </a:r>
            <a:r>
              <a:rPr lang="en-US" altLang="zh-CN" dirty="0"/>
              <a:t>)</a:t>
            </a:r>
            <a:r>
              <a:rPr lang="zh-CN" altLang="en-US" dirty="0"/>
              <a:t>上的自动指标结果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94EA18A-ADD9-F564-FC98-73940E174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373" y="1104331"/>
            <a:ext cx="4515670" cy="56859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DE7295-916E-B5F5-BFF4-6DF42E875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25" y="3840359"/>
            <a:ext cx="4769869" cy="147783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F05C5E9-17E5-DE5D-CCD5-4E22CCB58018}"/>
              </a:ext>
            </a:extLst>
          </p:cNvPr>
          <p:cNvSpPr txBox="1"/>
          <p:nvPr/>
        </p:nvSpPr>
        <p:spPr>
          <a:xfrm>
            <a:off x="152119" y="5752137"/>
            <a:ext cx="5476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OpenBA</a:t>
            </a:r>
            <a:r>
              <a:rPr lang="zh-CN" altLang="en-US" dirty="0"/>
              <a:t>在</a:t>
            </a:r>
            <a:r>
              <a:rPr lang="en-US" altLang="zh-CN" dirty="0"/>
              <a:t>CMMLU(</a:t>
            </a:r>
            <a:r>
              <a:rPr lang="zh-CN" altLang="en-US" dirty="0"/>
              <a:t>中文逻辑推理</a:t>
            </a:r>
            <a:r>
              <a:rPr lang="en-US" altLang="zh-CN" dirty="0"/>
              <a:t>)</a:t>
            </a:r>
            <a:r>
              <a:rPr lang="zh-CN" altLang="en-US" dirty="0"/>
              <a:t>上的自动指标结果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41025" y="229370"/>
            <a:ext cx="5357897" cy="1014413"/>
            <a:chOff x="441025" y="218860"/>
            <a:chExt cx="5357897" cy="1014413"/>
          </a:xfrm>
        </p:grpSpPr>
        <p:grpSp>
          <p:nvGrpSpPr>
            <p:cNvPr id="17" name="组合 16"/>
            <p:cNvGrpSpPr/>
            <p:nvPr/>
          </p:nvGrpSpPr>
          <p:grpSpPr>
            <a:xfrm>
              <a:off x="595313" y="387468"/>
              <a:ext cx="5203609" cy="568938"/>
              <a:chOff x="1893616" y="449275"/>
              <a:chExt cx="5203609" cy="568938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893616" y="449275"/>
                <a:ext cx="5203609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4.2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用法演示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999126" y="972494"/>
                <a:ext cx="1839177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1325" y="1421765"/>
            <a:ext cx="11309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1325" y="2177415"/>
            <a:ext cx="11309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9" name="文本框 8"/>
          <p:cNvSpPr txBox="1"/>
          <p:nvPr/>
        </p:nvSpPr>
        <p:spPr>
          <a:xfrm>
            <a:off x="2268220" y="2291715"/>
            <a:ext cx="506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268220" y="4879754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203532-4F74-399F-0037-C0B352B51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382" y="1224458"/>
            <a:ext cx="8011236" cy="27166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3408C5-22B6-CF3D-3030-4973A8CCC1C1}"/>
              </a:ext>
            </a:extLst>
          </p:cNvPr>
          <p:cNvSpPr txBox="1"/>
          <p:nvPr/>
        </p:nvSpPr>
        <p:spPr>
          <a:xfrm>
            <a:off x="2769359" y="4064319"/>
            <a:ext cx="66532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cd training</a:t>
            </a:r>
          </a:p>
          <a:p>
            <a:r>
              <a:rPr lang="en-US" altLang="zh-CN" dirty="0"/>
              <a:t>bash scripts/data_process_span_corr.sh  # </a:t>
            </a:r>
            <a:r>
              <a:rPr lang="zh-CN" altLang="en-US" dirty="0"/>
              <a:t>处理预训练数据</a:t>
            </a:r>
          </a:p>
          <a:p>
            <a:r>
              <a:rPr lang="en-US" altLang="zh-CN" dirty="0"/>
              <a:t>bash scripts/data_process_flan.sh  # </a:t>
            </a:r>
            <a:r>
              <a:rPr lang="zh-CN" altLang="en-US" dirty="0"/>
              <a:t>处理微调数据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bash scripts/run_pretrain.sh  # </a:t>
            </a:r>
            <a:r>
              <a:rPr lang="zh-CN" altLang="en-US" dirty="0"/>
              <a:t>预训练</a:t>
            </a:r>
          </a:p>
          <a:p>
            <a:r>
              <a:rPr lang="en-US" altLang="zh-CN" dirty="0"/>
              <a:t>bash scripts/run_stretch.sh  # </a:t>
            </a:r>
            <a:r>
              <a:rPr lang="zh-CN" altLang="en-US" dirty="0"/>
              <a:t>长度适应</a:t>
            </a:r>
          </a:p>
          <a:p>
            <a:r>
              <a:rPr lang="en-US" altLang="zh-CN" dirty="0"/>
              <a:t>bash scripts/run_flan.sh  # </a:t>
            </a:r>
            <a:r>
              <a:rPr lang="zh-CN" altLang="en-US" dirty="0"/>
              <a:t>微调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98690" y="3093720"/>
            <a:ext cx="39052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A6BA8D4-1DAE-A98D-779D-B6931616C3D6}"/>
              </a:ext>
            </a:extLst>
          </p:cNvPr>
          <p:cNvGrpSpPr/>
          <p:nvPr/>
        </p:nvGrpSpPr>
        <p:grpSpPr>
          <a:xfrm>
            <a:off x="441025" y="229370"/>
            <a:ext cx="5357897" cy="1014413"/>
            <a:chOff x="441025" y="218860"/>
            <a:chExt cx="5357897" cy="101441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0829B12-1F43-AB0F-4838-0965F6530CB2}"/>
                </a:ext>
              </a:extLst>
            </p:cNvPr>
            <p:cNvGrpSpPr/>
            <p:nvPr/>
          </p:nvGrpSpPr>
          <p:grpSpPr>
            <a:xfrm>
              <a:off x="595313" y="387468"/>
              <a:ext cx="5203609" cy="568938"/>
              <a:chOff x="1893616" y="449275"/>
              <a:chExt cx="5203609" cy="56893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0B0AA65-DAA9-F821-0E20-7D2F8692518B}"/>
                  </a:ext>
                </a:extLst>
              </p:cNvPr>
              <p:cNvSpPr txBox="1"/>
              <p:nvPr/>
            </p:nvSpPr>
            <p:spPr>
              <a:xfrm>
                <a:off x="1893616" y="449275"/>
                <a:ext cx="52036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4.3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小结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 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D94060F-8291-2F6E-B368-B9B4D4A08D91}"/>
                  </a:ext>
                </a:extLst>
              </p:cNvPr>
              <p:cNvSpPr txBox="1"/>
              <p:nvPr/>
            </p:nvSpPr>
            <p:spPr>
              <a:xfrm>
                <a:off x="1999126" y="972494"/>
                <a:ext cx="1839177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" name="任意多边形 17">
              <a:extLst>
                <a:ext uri="{FF2B5EF4-FFF2-40B4-BE49-F238E27FC236}">
                  <a16:creationId xmlns:a16="http://schemas.microsoft.com/office/drawing/2014/main" id="{6FA829B6-5E74-0D72-1FEA-FC96A03367EF}"/>
                </a:ext>
              </a:extLst>
            </p:cNvPr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060A192-11C4-2054-1261-B6F0E74DC6DC}"/>
              </a:ext>
            </a:extLst>
          </p:cNvPr>
          <p:cNvSpPr txBox="1"/>
          <p:nvPr/>
        </p:nvSpPr>
        <p:spPr>
          <a:xfrm>
            <a:off x="522912" y="1431210"/>
            <a:ext cx="114934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目前正在针对</a:t>
            </a:r>
            <a:r>
              <a:rPr lang="en-US" altLang="zh-CN" dirty="0" err="1"/>
              <a:t>OpenBA</a:t>
            </a:r>
            <a:r>
              <a:rPr lang="zh-CN" altLang="en-US" dirty="0"/>
              <a:t>模型进行以下方面的工作：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进行进一步评估，全面校准</a:t>
            </a:r>
            <a:r>
              <a:rPr lang="en-US" altLang="zh-CN" dirty="0" err="1"/>
              <a:t>OpenBA</a:t>
            </a:r>
            <a:r>
              <a:rPr lang="zh-CN" altLang="en-US" dirty="0"/>
              <a:t>的生成能力，特别是针对受控文本生成的各种任务和开放式长文本生成；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en-US" altLang="zh-CN" dirty="0" err="1"/>
              <a:t>OpenBA</a:t>
            </a:r>
            <a:r>
              <a:rPr lang="zh-CN" altLang="en-US" dirty="0"/>
              <a:t>面临着社会道德伦理挑战，因为尚未进行任何对齐操作，容易出现</a:t>
            </a:r>
            <a:r>
              <a:rPr lang="zh-CN" altLang="en-US" dirty="0">
                <a:solidFill>
                  <a:srgbClr val="FF0000"/>
                </a:solidFill>
              </a:rPr>
              <a:t>偏见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有毒性</a:t>
            </a:r>
            <a:r>
              <a:rPr lang="zh-CN" altLang="en-US" dirty="0"/>
              <a:t>。在对齐阶段之后，会在模型上测试一些有效的解毒策略，例如解毒链；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模型的对话能力需要针对对话用例进行优化，例如生成正确性；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调用工具的能力，尝试在</a:t>
            </a:r>
            <a:r>
              <a:rPr lang="en-US" altLang="zh-CN" dirty="0"/>
              <a:t>UL2</a:t>
            </a:r>
            <a:r>
              <a:rPr lang="zh-CN" altLang="en-US" dirty="0"/>
              <a:t>预训练阶段使用标志符号来激活不同的工具使用，即由工具激发的多模态生成；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en-US" altLang="zh-CN" dirty="0" err="1"/>
              <a:t>OpenBA</a:t>
            </a:r>
            <a:r>
              <a:rPr lang="zh-CN" altLang="en-US" dirty="0"/>
              <a:t>需要在输入和输出长度方面进一步扩展，以适应更广泛的任务，例如对话生成。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BC3C96-29A5-D93A-EBCD-FB6CAFAA3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702" y="3083484"/>
            <a:ext cx="280440" cy="2926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63778" y="1158843"/>
            <a:ext cx="6826313" cy="4508626"/>
            <a:chOff x="2163778" y="1158843"/>
            <a:chExt cx="6826313" cy="4508626"/>
          </a:xfrm>
        </p:grpSpPr>
        <p:grpSp>
          <p:nvGrpSpPr>
            <p:cNvPr id="28" name="组合 27"/>
            <p:cNvGrpSpPr/>
            <p:nvPr/>
          </p:nvGrpSpPr>
          <p:grpSpPr>
            <a:xfrm>
              <a:off x="2163778" y="1158843"/>
              <a:ext cx="6826313" cy="4508626"/>
              <a:chOff x="2163778" y="1158843"/>
              <a:chExt cx="6826313" cy="4508626"/>
            </a:xfrm>
          </p:grpSpPr>
          <p:sp>
            <p:nvSpPr>
              <p:cNvPr id="26" name="任意多边形 25"/>
              <p:cNvSpPr/>
              <p:nvPr/>
            </p:nvSpPr>
            <p:spPr>
              <a:xfrm>
                <a:off x="2163778" y="1158843"/>
                <a:ext cx="6826313" cy="4508626"/>
              </a:xfrm>
              <a:custGeom>
                <a:avLst/>
                <a:gdLst>
                  <a:gd name="connsiteX0" fmla="*/ 6762786 w 6826313"/>
                  <a:gd name="connsiteY0" fmla="*/ 1876457 h 4508626"/>
                  <a:gd name="connsiteX1" fmla="*/ 6826313 w 6826313"/>
                  <a:gd name="connsiteY1" fmla="*/ 1876457 h 4508626"/>
                  <a:gd name="connsiteX2" fmla="*/ 6826313 w 6826313"/>
                  <a:gd name="connsiteY2" fmla="*/ 2139756 h 4508626"/>
                  <a:gd name="connsiteX3" fmla="*/ 6762786 w 6826313"/>
                  <a:gd name="connsiteY3" fmla="*/ 2139756 h 4508626"/>
                  <a:gd name="connsiteX4" fmla="*/ 0 w 6826313"/>
                  <a:gd name="connsiteY4" fmla="*/ 0 h 4508626"/>
                  <a:gd name="connsiteX5" fmla="*/ 6826313 w 6826313"/>
                  <a:gd name="connsiteY5" fmla="*/ 0 h 4508626"/>
                  <a:gd name="connsiteX6" fmla="*/ 6826313 w 6826313"/>
                  <a:gd name="connsiteY6" fmla="*/ 959382 h 4508626"/>
                  <a:gd name="connsiteX7" fmla="*/ 6762786 w 6826313"/>
                  <a:gd name="connsiteY7" fmla="*/ 959382 h 4508626"/>
                  <a:gd name="connsiteX8" fmla="*/ 6762786 w 6826313"/>
                  <a:gd name="connsiteY8" fmla="*/ 63527 h 4508626"/>
                  <a:gd name="connsiteX9" fmla="*/ 63527 w 6826313"/>
                  <a:gd name="connsiteY9" fmla="*/ 63527 h 4508626"/>
                  <a:gd name="connsiteX10" fmla="*/ 63527 w 6826313"/>
                  <a:gd name="connsiteY10" fmla="*/ 4445099 h 4508626"/>
                  <a:gd name="connsiteX11" fmla="*/ 6762786 w 6826313"/>
                  <a:gd name="connsiteY11" fmla="*/ 4445099 h 4508626"/>
                  <a:gd name="connsiteX12" fmla="*/ 6762786 w 6826313"/>
                  <a:gd name="connsiteY12" fmla="*/ 3756057 h 4508626"/>
                  <a:gd name="connsiteX13" fmla="*/ 6826313 w 6826313"/>
                  <a:gd name="connsiteY13" fmla="*/ 3756057 h 4508626"/>
                  <a:gd name="connsiteX14" fmla="*/ 6826313 w 6826313"/>
                  <a:gd name="connsiteY14" fmla="*/ 4508626 h 4508626"/>
                  <a:gd name="connsiteX15" fmla="*/ 0 w 6826313"/>
                  <a:gd name="connsiteY15" fmla="*/ 4508626 h 450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26313" h="4508626">
                    <a:moveTo>
                      <a:pt x="6762786" y="1876457"/>
                    </a:moveTo>
                    <a:lnTo>
                      <a:pt x="6826313" y="1876457"/>
                    </a:lnTo>
                    <a:lnTo>
                      <a:pt x="6826313" y="2139756"/>
                    </a:lnTo>
                    <a:lnTo>
                      <a:pt x="6762786" y="2139756"/>
                    </a:lnTo>
                    <a:close/>
                    <a:moveTo>
                      <a:pt x="0" y="0"/>
                    </a:moveTo>
                    <a:lnTo>
                      <a:pt x="6826313" y="0"/>
                    </a:lnTo>
                    <a:lnTo>
                      <a:pt x="6826313" y="959382"/>
                    </a:lnTo>
                    <a:lnTo>
                      <a:pt x="6762786" y="959382"/>
                    </a:lnTo>
                    <a:lnTo>
                      <a:pt x="6762786" y="63527"/>
                    </a:lnTo>
                    <a:lnTo>
                      <a:pt x="63527" y="63527"/>
                    </a:lnTo>
                    <a:lnTo>
                      <a:pt x="63527" y="4445099"/>
                    </a:lnTo>
                    <a:lnTo>
                      <a:pt x="6762786" y="4445099"/>
                    </a:lnTo>
                    <a:lnTo>
                      <a:pt x="6762786" y="3756057"/>
                    </a:lnTo>
                    <a:lnTo>
                      <a:pt x="6826313" y="3756057"/>
                    </a:lnTo>
                    <a:lnTo>
                      <a:pt x="6826313" y="4508626"/>
                    </a:lnTo>
                    <a:lnTo>
                      <a:pt x="0" y="4508626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163778" y="1161675"/>
                <a:ext cx="2484422" cy="51755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163778" y="1184243"/>
                <a:ext cx="2484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经典综艺体简" panose="02010609000101010101" pitchFamily="49" charset="-122"/>
                  </a:rPr>
                  <a:t>HIT</a:t>
                </a:r>
                <a:endParaRPr lang="zh-CN" altLang="en-US" sz="2400" dirty="0">
                  <a:solidFill>
                    <a:schemeClr val="bg1"/>
                  </a:solidFill>
                  <a:latin typeface="Century Gothic" panose="020B0502020202020204" pitchFamily="34" charset="0"/>
                  <a:cs typeface="经典综艺体简" panose="02010609000101010101" pitchFamily="49" charset="-122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8928686" y="1995991"/>
              <a:ext cx="61405" cy="1194629"/>
            </a:xfrm>
            <a:prstGeom prst="rect">
              <a:avLst/>
            </a:prstGeom>
            <a:solidFill>
              <a:srgbClr val="1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928686" y="4237044"/>
              <a:ext cx="61405" cy="1194629"/>
            </a:xfrm>
            <a:prstGeom prst="rect">
              <a:avLst/>
            </a:prstGeom>
            <a:solidFill>
              <a:srgbClr val="1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6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5A83B47-8F6A-3B4A-A66E-5EFBB2A68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66" y="2162372"/>
            <a:ext cx="5372368" cy="30219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63345" y="2374719"/>
            <a:ext cx="4623536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    Thanks!</a:t>
            </a:r>
          </a:p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经典综艺体简" panose="02010609000101010101" pitchFamily="49" charset="-122"/>
              </a:rPr>
              <a:t>我的汇报完毕，                   恳请老师指正！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22413" y="1230313"/>
            <a:ext cx="371845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167607" y="1653133"/>
            <a:ext cx="9856787" cy="3670300"/>
            <a:chOff x="1167607" y="1653133"/>
            <a:chExt cx="9856787" cy="3670300"/>
          </a:xfrm>
        </p:grpSpPr>
        <p:sp>
          <p:nvSpPr>
            <p:cNvPr id="9" name="任意多边形 8"/>
            <p:cNvSpPr/>
            <p:nvPr/>
          </p:nvSpPr>
          <p:spPr>
            <a:xfrm>
              <a:off x="1167607" y="1653133"/>
              <a:ext cx="9856787" cy="3670300"/>
            </a:xfrm>
            <a:custGeom>
              <a:avLst/>
              <a:gdLst>
                <a:gd name="connsiteX0" fmla="*/ 0 w 9856787"/>
                <a:gd name="connsiteY0" fmla="*/ 0 h 3670300"/>
                <a:gd name="connsiteX1" fmla="*/ 445293 w 9856787"/>
                <a:gd name="connsiteY1" fmla="*/ 0 h 3670300"/>
                <a:gd name="connsiteX2" fmla="*/ 445293 w 9856787"/>
                <a:gd name="connsiteY2" fmla="*/ 52375 h 3670300"/>
                <a:gd name="connsiteX3" fmla="*/ 52375 w 9856787"/>
                <a:gd name="connsiteY3" fmla="*/ 52375 h 3670300"/>
                <a:gd name="connsiteX4" fmla="*/ 52375 w 9856787"/>
                <a:gd name="connsiteY4" fmla="*/ 3617925 h 3670300"/>
                <a:gd name="connsiteX5" fmla="*/ 9804412 w 9856787"/>
                <a:gd name="connsiteY5" fmla="*/ 3617925 h 3670300"/>
                <a:gd name="connsiteX6" fmla="*/ 9804412 w 9856787"/>
                <a:gd name="connsiteY6" fmla="*/ 52375 h 3670300"/>
                <a:gd name="connsiteX7" fmla="*/ 4073260 w 9856787"/>
                <a:gd name="connsiteY7" fmla="*/ 52375 h 3670300"/>
                <a:gd name="connsiteX8" fmla="*/ 4073260 w 9856787"/>
                <a:gd name="connsiteY8" fmla="*/ 0 h 3670300"/>
                <a:gd name="connsiteX9" fmla="*/ 9856787 w 9856787"/>
                <a:gd name="connsiteY9" fmla="*/ 0 h 3670300"/>
                <a:gd name="connsiteX10" fmla="*/ 9856787 w 9856787"/>
                <a:gd name="connsiteY10" fmla="*/ 3670300 h 3670300"/>
                <a:gd name="connsiteX11" fmla="*/ 0 w 9856787"/>
                <a:gd name="connsiteY11" fmla="*/ 3670300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6787" h="3670300">
                  <a:moveTo>
                    <a:pt x="0" y="0"/>
                  </a:moveTo>
                  <a:lnTo>
                    <a:pt x="445293" y="0"/>
                  </a:lnTo>
                  <a:lnTo>
                    <a:pt x="445293" y="52375"/>
                  </a:lnTo>
                  <a:lnTo>
                    <a:pt x="52375" y="52375"/>
                  </a:lnTo>
                  <a:lnTo>
                    <a:pt x="52375" y="3617925"/>
                  </a:lnTo>
                  <a:lnTo>
                    <a:pt x="9804412" y="3617925"/>
                  </a:lnTo>
                  <a:lnTo>
                    <a:pt x="9804412" y="52375"/>
                  </a:lnTo>
                  <a:lnTo>
                    <a:pt x="4073260" y="52375"/>
                  </a:lnTo>
                  <a:lnTo>
                    <a:pt x="4073260" y="0"/>
                  </a:lnTo>
                  <a:lnTo>
                    <a:pt x="9856787" y="0"/>
                  </a:lnTo>
                  <a:lnTo>
                    <a:pt x="9856787" y="3670300"/>
                  </a:lnTo>
                  <a:lnTo>
                    <a:pt x="0" y="36703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096000" y="1653133"/>
              <a:ext cx="4928394" cy="3670300"/>
            </a:xfrm>
            <a:custGeom>
              <a:avLst/>
              <a:gdLst>
                <a:gd name="connsiteX0" fmla="*/ 0 w 4928394"/>
                <a:gd name="connsiteY0" fmla="*/ 0 h 3670300"/>
                <a:gd name="connsiteX1" fmla="*/ 4928394 w 4928394"/>
                <a:gd name="connsiteY1" fmla="*/ 0 h 3670300"/>
                <a:gd name="connsiteX2" fmla="*/ 4928394 w 4928394"/>
                <a:gd name="connsiteY2" fmla="*/ 3670300 h 3670300"/>
                <a:gd name="connsiteX3" fmla="*/ 0 w 4928394"/>
                <a:gd name="connsiteY3" fmla="*/ 3670300 h 3670300"/>
                <a:gd name="connsiteX4" fmla="*/ 0 w 4928394"/>
                <a:gd name="connsiteY4" fmla="*/ 3617925 h 3670300"/>
                <a:gd name="connsiteX5" fmla="*/ 4876019 w 4928394"/>
                <a:gd name="connsiteY5" fmla="*/ 3617925 h 3670300"/>
                <a:gd name="connsiteX6" fmla="*/ 4876019 w 4928394"/>
                <a:gd name="connsiteY6" fmla="*/ 52375 h 3670300"/>
                <a:gd name="connsiteX7" fmla="*/ 0 w 4928394"/>
                <a:gd name="connsiteY7" fmla="*/ 52375 h 36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8394" h="3670300">
                  <a:moveTo>
                    <a:pt x="0" y="0"/>
                  </a:moveTo>
                  <a:lnTo>
                    <a:pt x="4928394" y="0"/>
                  </a:lnTo>
                  <a:lnTo>
                    <a:pt x="4928394" y="3670300"/>
                  </a:lnTo>
                  <a:lnTo>
                    <a:pt x="0" y="3670300"/>
                  </a:lnTo>
                  <a:lnTo>
                    <a:pt x="0" y="3617925"/>
                  </a:lnTo>
                  <a:lnTo>
                    <a:pt x="4876019" y="3617925"/>
                  </a:lnTo>
                  <a:lnTo>
                    <a:pt x="4876019" y="52375"/>
                  </a:lnTo>
                  <a:lnTo>
                    <a:pt x="0" y="52375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27215" y="2677302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01 . </a:t>
            </a:r>
            <a:r>
              <a:rPr lang="zh-CN" altLang="en-US" sz="2400" b="1" dirty="0">
                <a:latin typeface="+mj-ea"/>
                <a:ea typeface="+mj-ea"/>
              </a:rPr>
              <a:t>论文概述与主要亮点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；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7215" y="3572858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02 . </a:t>
            </a:r>
            <a:r>
              <a:rPr lang="zh-CN" altLang="en-US" sz="2400" b="1" dirty="0">
                <a:latin typeface="+mj-ea"/>
                <a:ea typeface="+mj-ea"/>
              </a:rPr>
              <a:t>数据构成与收集；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09888" y="2677301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04 . </a:t>
            </a:r>
            <a:r>
              <a:rPr lang="zh-CN" alt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实验结果与用法。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27215" y="4468415"/>
            <a:ext cx="397692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latin typeface="+mj-ea"/>
                <a:ea typeface="+mj-ea"/>
              </a:rPr>
              <a:t>03 . </a:t>
            </a:r>
            <a:r>
              <a:rPr lang="zh-CN" altLang="en-US" sz="2400" b="1" dirty="0">
                <a:latin typeface="+mj-ea"/>
                <a:ea typeface="+mj-ea"/>
              </a:rPr>
              <a:t>模型结构与训练过程；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4" name="矩形 3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1114" y="1630751"/>
            <a:ext cx="9100930" cy="106299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 </a:t>
            </a:r>
            <a:r>
              <a:rPr lang="zh-CN" altLang="en-US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论文概述与主要亮点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FC48FAB-3A92-BA36-32A7-F6AA80D5F0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689"/>
          <a:stretch/>
        </p:blipFill>
        <p:spPr>
          <a:xfrm>
            <a:off x="4458391" y="2576192"/>
            <a:ext cx="2889982" cy="3010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41025" y="229370"/>
            <a:ext cx="5357897" cy="1014413"/>
            <a:chOff x="441025" y="218860"/>
            <a:chExt cx="5357897" cy="1014413"/>
          </a:xfrm>
        </p:grpSpPr>
        <p:grpSp>
          <p:nvGrpSpPr>
            <p:cNvPr id="22" name="组合 21"/>
            <p:cNvGrpSpPr/>
            <p:nvPr/>
          </p:nvGrpSpPr>
          <p:grpSpPr>
            <a:xfrm>
              <a:off x="595313" y="387468"/>
              <a:ext cx="5203609" cy="568938"/>
              <a:chOff x="1893616" y="449275"/>
              <a:chExt cx="5203609" cy="56893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893616" y="449275"/>
                <a:ext cx="5203609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1.1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论文概述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999126" y="972494"/>
                <a:ext cx="1489484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15" name="AutoShape 4">
            <a:extLst>
              <a:ext uri="{FF2B5EF4-FFF2-40B4-BE49-F238E27FC236}">
                <a16:creationId xmlns:a16="http://schemas.microsoft.com/office/drawing/2014/main" id="{BE400F8B-CA16-16CF-58DD-0A831F7ABE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70452" cy="4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0CD95C-E3C1-D4B1-C967-0F0774699AB8}"/>
              </a:ext>
            </a:extLst>
          </p:cNvPr>
          <p:cNvSpPr txBox="1"/>
          <p:nvPr/>
        </p:nvSpPr>
        <p:spPr>
          <a:xfrm>
            <a:off x="441025" y="1264575"/>
            <a:ext cx="114934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语言大模型（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tima-Regular"/>
              </a:rPr>
              <a:t>LLMs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）的发展离不开开源社区的贡献。</a:t>
            </a:r>
            <a:endParaRPr lang="en-US" altLang="zh-CN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在中文开源领域，虽有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Optima-Regular"/>
              </a:rPr>
              <a:t>GLM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Optima-Regular"/>
              </a:rPr>
              <a:t>Baichuan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tima-Regular"/>
              </a:rPr>
              <a:t>Moss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Optima-Regular"/>
              </a:rPr>
              <a:t>BatGPT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之类的优秀工作，但仍存在以下空白：</a:t>
            </a:r>
            <a:endParaRPr lang="en-US" altLang="zh-CN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主流开源大语言模型主要基于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tima-Regular"/>
              </a:rPr>
              <a:t>decoder-only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架构或其变种，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tima-Regular"/>
              </a:rPr>
              <a:t>encoder-decoder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架构仍待研究。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许多中文开源指令数据集是由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tima-Regular"/>
              </a:rPr>
              <a:t>ChatGPT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生成或从英文翻译而来，存在版权和质量问题。</a:t>
            </a:r>
            <a:endParaRPr lang="en-US" altLang="zh-CN" b="0" i="0" dirty="0">
              <a:solidFill>
                <a:srgbClr val="FF0000"/>
              </a:solidFill>
              <a:effectLst/>
              <a:latin typeface="Optima-Regular"/>
            </a:endParaRPr>
          </a:p>
          <a:p>
            <a:pPr algn="l"/>
            <a:endParaRPr lang="zh-CN" altLang="en-US" b="0" i="0" dirty="0">
              <a:solidFill>
                <a:srgbClr val="FF0000"/>
              </a:solidFill>
              <a:effectLst/>
              <a:latin typeface="Optima-Regular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为填补这些空白，该工作：</a:t>
            </a:r>
            <a:endParaRPr lang="en-US" altLang="zh-CN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采用了非对称的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tima-Regular"/>
              </a:rPr>
              <a:t>encoder-decoder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架构（浅编码器，深解码器），融入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Optima-Regular"/>
              </a:rPr>
              <a:t>UL2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Optima-Regular"/>
              </a:rPr>
              <a:t>多任务训练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、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Optima-Regular"/>
              </a:rPr>
              <a:t>长度适应训练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和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Optima-Regular"/>
              </a:rPr>
              <a:t>双语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Optima-Regular"/>
              </a:rPr>
              <a:t>Flan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Optima-Regular"/>
              </a:rPr>
              <a:t>训练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三个阶段。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构建了包括五千万条指令的中文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tima-Regular"/>
              </a:rPr>
              <a:t>Flan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数据集，涵盖了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tima-Regular"/>
              </a:rPr>
              <a:t>44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Optima-Regular"/>
              </a:rPr>
              <a:t>个任务，同时完全开放收集和构建方法。</a:t>
            </a:r>
          </a:p>
        </p:txBody>
      </p:sp>
      <p:sp>
        <p:nvSpPr>
          <p:cNvPr id="4" name="星形: 五角 3">
            <a:extLst>
              <a:ext uri="{FF2B5EF4-FFF2-40B4-BE49-F238E27FC236}">
                <a16:creationId xmlns:a16="http://schemas.microsoft.com/office/drawing/2014/main" id="{E12D32C4-C24C-5475-07B5-E66C9F3C8E59}"/>
              </a:ext>
            </a:extLst>
          </p:cNvPr>
          <p:cNvSpPr/>
          <p:nvPr/>
        </p:nvSpPr>
        <p:spPr>
          <a:xfrm>
            <a:off x="10215349" y="4038676"/>
            <a:ext cx="245660" cy="25391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41025" y="229370"/>
            <a:ext cx="5357897" cy="1014413"/>
            <a:chOff x="441025" y="218860"/>
            <a:chExt cx="5357897" cy="1014413"/>
          </a:xfrm>
        </p:grpSpPr>
        <p:grpSp>
          <p:nvGrpSpPr>
            <p:cNvPr id="22" name="组合 21"/>
            <p:cNvGrpSpPr/>
            <p:nvPr/>
          </p:nvGrpSpPr>
          <p:grpSpPr>
            <a:xfrm>
              <a:off x="595313" y="387468"/>
              <a:ext cx="5203609" cy="568938"/>
              <a:chOff x="1893616" y="449275"/>
              <a:chExt cx="5203609" cy="56893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893616" y="449275"/>
                <a:ext cx="5203609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1.2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该模型的主要亮点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999126" y="972494"/>
                <a:ext cx="1489484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565F0F5-FF01-EFDA-4B80-1BE358DD933C}"/>
              </a:ext>
            </a:extLst>
          </p:cNvPr>
          <p:cNvSpPr txBox="1"/>
          <p:nvPr/>
        </p:nvSpPr>
        <p:spPr>
          <a:xfrm>
            <a:off x="441025" y="1623654"/>
            <a:ext cx="114934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亮点一：此模型为中文开源社区贡献了一个十分具有代表性的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-Regular"/>
              </a:rPr>
              <a:t>编码器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Optima-Regular"/>
              </a:rPr>
              <a:t>-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-Regular"/>
              </a:rPr>
              <a:t>解码器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大型语言模型，其训练过程（包括数据收集与清洗、模型构建与训练）已完全开源</a:t>
            </a:r>
            <a:r>
              <a:rPr lang="zh-CN" altLang="en-US" dirty="0">
                <a:solidFill>
                  <a:srgbClr val="000000"/>
                </a:solidFill>
                <a:latin typeface="Optima-Regular"/>
              </a:rPr>
              <a:t>；</a:t>
            </a:r>
            <a:endParaRPr lang="en-US" altLang="zh-CN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/>
            <a:endParaRPr lang="zh-CN" altLang="en-US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亮点二：数据方面，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Optima-Regular"/>
              </a:rPr>
              <a:t>OpenBA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所使用的数据均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-Regular"/>
              </a:rPr>
              <a:t>公开可获取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，模型的能力产生更加透明；</a:t>
            </a:r>
            <a:endParaRPr lang="en-US" altLang="zh-CN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/>
            <a:endParaRPr lang="zh-CN" altLang="en-US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亮点三：针对中文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tima-Regular"/>
              </a:rPr>
              <a:t>instruction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能力，基于开源的标注数据构建了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-Regular"/>
              </a:rPr>
              <a:t>大规模中文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Optima-Regular"/>
              </a:rPr>
              <a:t>Flan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Optima-Regular"/>
              </a:rPr>
              <a:t>数据集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，并完全开放了其构建方法；</a:t>
            </a:r>
            <a:endParaRPr lang="en-US" altLang="zh-CN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/>
            <a:endParaRPr lang="zh-CN" altLang="en-US" b="0" i="0" dirty="0">
              <a:solidFill>
                <a:srgbClr val="000000"/>
              </a:solidFill>
              <a:effectLst/>
              <a:latin typeface="Optima-Regular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亮点四：仅凭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Optima-Regular"/>
              </a:rPr>
              <a:t>380B tokens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tima-Regular"/>
              </a:rPr>
              <a:t>的训练量，在多种中英下游任务上超越了许多同参数量、更大数据训练的模型。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08A69E-9BB5-116E-0D25-7AB4A11106D6}"/>
              </a:ext>
            </a:extLst>
          </p:cNvPr>
          <p:cNvSpPr txBox="1"/>
          <p:nvPr/>
        </p:nvSpPr>
        <p:spPr>
          <a:xfrm>
            <a:off x="441025" y="4218683"/>
            <a:ext cx="114934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目前开源了两个版本较突出的模型，另一个模型即将开源：</a:t>
            </a:r>
          </a:p>
          <a:p>
            <a:endParaRPr lang="zh-CN" altLang="en-US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OpenBA</a:t>
            </a:r>
            <a:r>
              <a:rPr lang="en-US" altLang="zh-CN" dirty="0">
                <a:solidFill>
                  <a:srgbClr val="FF0000"/>
                </a:solidFill>
              </a:rPr>
              <a:t>-LM</a:t>
            </a:r>
            <a:r>
              <a:rPr lang="zh-CN" altLang="en-US" dirty="0"/>
              <a:t>：主干语言模型在 </a:t>
            </a:r>
            <a:r>
              <a:rPr lang="en-US" altLang="zh-CN" dirty="0"/>
              <a:t>340B </a:t>
            </a:r>
            <a:r>
              <a:rPr lang="zh-CN" altLang="en-US" dirty="0"/>
              <a:t>的英语、汉语和代码标记上进行了预训练；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OpenBA</a:t>
            </a:r>
            <a:r>
              <a:rPr lang="en-US" altLang="zh-CN" dirty="0">
                <a:solidFill>
                  <a:srgbClr val="FF0000"/>
                </a:solidFill>
              </a:rPr>
              <a:t>-Flan</a:t>
            </a:r>
            <a:r>
              <a:rPr lang="zh-CN" altLang="en-US" dirty="0"/>
              <a:t>：对基础模型进行监督式微调，额外使用</a:t>
            </a:r>
            <a:r>
              <a:rPr lang="en-US" altLang="zh-CN" dirty="0"/>
              <a:t>40B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和收集到的</a:t>
            </a:r>
            <a:r>
              <a:rPr lang="en-US" altLang="zh-CN" dirty="0" err="1"/>
              <a:t>BiFlan</a:t>
            </a:r>
            <a:r>
              <a:rPr lang="zh-CN" altLang="en-US" dirty="0"/>
              <a:t>数据集；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OpenBA</a:t>
            </a:r>
            <a:r>
              <a:rPr lang="en-US" altLang="zh-CN" dirty="0">
                <a:solidFill>
                  <a:srgbClr val="FF0000"/>
                </a:solidFill>
              </a:rPr>
              <a:t>-Chat</a:t>
            </a:r>
            <a:r>
              <a:rPr lang="zh-CN" altLang="en-US" dirty="0"/>
              <a:t>：即将推出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84681" y="1699260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zh-CN" altLang="en-US" sz="4800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3" name="文本框 2"/>
          <p:cNvSpPr txBox="1"/>
          <p:nvPr/>
        </p:nvSpPr>
        <p:spPr>
          <a:xfrm>
            <a:off x="6183712" y="1699260"/>
            <a:ext cx="6008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zh-CN" altLang="en-US" sz="4800" dirty="0">
                <a:solidFill>
                  <a:schemeClr val="accent1"/>
                </a:solidFill>
                <a:latin typeface="Century Gothic" panose="020B0502020202020204" pitchFamily="34" charset="0"/>
              </a:rPr>
              <a:t>数据构成与收集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369459-AEE5-70D3-C4AE-23CCAE6E4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39" y="2926597"/>
            <a:ext cx="3179547" cy="2384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41025" y="229370"/>
            <a:ext cx="6648987" cy="1014413"/>
            <a:chOff x="441025" y="218860"/>
            <a:chExt cx="6648987" cy="1014413"/>
          </a:xfrm>
        </p:grpSpPr>
        <p:grpSp>
          <p:nvGrpSpPr>
            <p:cNvPr id="22" name="组合 21"/>
            <p:cNvGrpSpPr/>
            <p:nvPr/>
          </p:nvGrpSpPr>
          <p:grpSpPr>
            <a:xfrm>
              <a:off x="595313" y="387468"/>
              <a:ext cx="6494699" cy="568938"/>
              <a:chOff x="1893616" y="449275"/>
              <a:chExt cx="6494699" cy="56893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893616" y="449275"/>
                <a:ext cx="64946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2.1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预训练数据构成与双语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Flan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数据收集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  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999126" y="972494"/>
                <a:ext cx="1489484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01B6161-D927-8865-9453-1507CDC3D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23654"/>
            <a:ext cx="12192000" cy="42482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3" y="0"/>
            <a:ext cx="177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1382713" y="1149350"/>
            <a:ext cx="452120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79650" y="1686103"/>
            <a:ext cx="8504903" cy="8807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r>
              <a:rPr lang="zh-CN" altLang="en-US" sz="4800" dirty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模型结构与训练过程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88089" y="2965224"/>
            <a:ext cx="5454256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4400" dirty="0">
                <a:latin typeface="+mj-ea"/>
                <a:ea typeface="+mj-ea"/>
              </a:rPr>
              <a:t>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3" name="文本框 2"/>
          <p:cNvSpPr txBox="1"/>
          <p:nvPr/>
        </p:nvSpPr>
        <p:spPr>
          <a:xfrm>
            <a:off x="8076937" y="3211604"/>
            <a:ext cx="56537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24091B-1792-06A6-737A-612541F30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18" y="2727311"/>
            <a:ext cx="3882987" cy="28208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415413" y="210800"/>
            <a:ext cx="6551769" cy="1014413"/>
            <a:chOff x="441025" y="218860"/>
            <a:chExt cx="6551769" cy="1014413"/>
          </a:xfrm>
        </p:grpSpPr>
        <p:grpSp>
          <p:nvGrpSpPr>
            <p:cNvPr id="22" name="组合 21"/>
            <p:cNvGrpSpPr/>
            <p:nvPr/>
          </p:nvGrpSpPr>
          <p:grpSpPr>
            <a:xfrm>
              <a:off x="595313" y="387468"/>
              <a:ext cx="6397481" cy="568938"/>
              <a:chOff x="1893616" y="449275"/>
              <a:chExt cx="6397481" cy="568938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893616" y="449275"/>
                <a:ext cx="63974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tx1"/>
                    </a:solidFill>
                  </a:rPr>
                  <a:t>3.1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非对称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Encoder-Decoder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模型结构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999126" y="972494"/>
                <a:ext cx="1489484" cy="4571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</a:defRPr>
                </a:lvl1pPr>
              </a:lstStyle>
              <a:p>
                <a:pPr algn="l"/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任意多边形 17"/>
            <p:cNvSpPr/>
            <p:nvPr/>
          </p:nvSpPr>
          <p:spPr>
            <a:xfrm>
              <a:off x="441025" y="218860"/>
              <a:ext cx="384775" cy="1014413"/>
            </a:xfrm>
            <a:custGeom>
              <a:avLst/>
              <a:gdLst>
                <a:gd name="connsiteX0" fmla="*/ 0 w 384775"/>
                <a:gd name="connsiteY0" fmla="*/ 0 h 1014413"/>
                <a:gd name="connsiteX1" fmla="*/ 384775 w 384775"/>
                <a:gd name="connsiteY1" fmla="*/ 0 h 1014413"/>
                <a:gd name="connsiteX2" fmla="*/ 384775 w 384775"/>
                <a:gd name="connsiteY2" fmla="*/ 168608 h 1014413"/>
                <a:gd name="connsiteX3" fmla="*/ 336678 w 384775"/>
                <a:gd name="connsiteY3" fmla="*/ 168608 h 1014413"/>
                <a:gd name="connsiteX4" fmla="*/ 336678 w 384775"/>
                <a:gd name="connsiteY4" fmla="*/ 48097 h 1014413"/>
                <a:gd name="connsiteX5" fmla="*/ 48097 w 384775"/>
                <a:gd name="connsiteY5" fmla="*/ 48097 h 1014413"/>
                <a:gd name="connsiteX6" fmla="*/ 48097 w 384775"/>
                <a:gd name="connsiteY6" fmla="*/ 966316 h 1014413"/>
                <a:gd name="connsiteX7" fmla="*/ 336678 w 384775"/>
                <a:gd name="connsiteY7" fmla="*/ 966316 h 1014413"/>
                <a:gd name="connsiteX8" fmla="*/ 336678 w 384775"/>
                <a:gd name="connsiteY8" fmla="*/ 845804 h 1014413"/>
                <a:gd name="connsiteX9" fmla="*/ 384775 w 384775"/>
                <a:gd name="connsiteY9" fmla="*/ 845804 h 1014413"/>
                <a:gd name="connsiteX10" fmla="*/ 384775 w 384775"/>
                <a:gd name="connsiteY10" fmla="*/ 1014413 h 1014413"/>
                <a:gd name="connsiteX11" fmla="*/ 0 w 384775"/>
                <a:gd name="connsiteY11" fmla="*/ 1014413 h 10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775" h="1014413">
                  <a:moveTo>
                    <a:pt x="0" y="0"/>
                  </a:moveTo>
                  <a:lnTo>
                    <a:pt x="384775" y="0"/>
                  </a:lnTo>
                  <a:lnTo>
                    <a:pt x="384775" y="168608"/>
                  </a:lnTo>
                  <a:lnTo>
                    <a:pt x="336678" y="168608"/>
                  </a:lnTo>
                  <a:lnTo>
                    <a:pt x="336678" y="48097"/>
                  </a:lnTo>
                  <a:lnTo>
                    <a:pt x="48097" y="48097"/>
                  </a:lnTo>
                  <a:lnTo>
                    <a:pt x="48097" y="966316"/>
                  </a:lnTo>
                  <a:lnTo>
                    <a:pt x="336678" y="966316"/>
                  </a:lnTo>
                  <a:lnTo>
                    <a:pt x="336678" y="845804"/>
                  </a:lnTo>
                  <a:lnTo>
                    <a:pt x="384775" y="845804"/>
                  </a:lnTo>
                  <a:lnTo>
                    <a:pt x="384775" y="1014413"/>
                  </a:lnTo>
                  <a:lnTo>
                    <a:pt x="0" y="101441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 rotWithShape="1">
            <a:blip r:embed="rId6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 rotWithShape="1">
            <a:blip r:embed="rId6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767D388-9C56-B961-C0A7-43F895C4C186}"/>
              </a:ext>
            </a:extLst>
          </p:cNvPr>
          <p:cNvSpPr txBox="1"/>
          <p:nvPr/>
        </p:nvSpPr>
        <p:spPr>
          <a:xfrm>
            <a:off x="415413" y="1224458"/>
            <a:ext cx="115190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在模型结构的选择上，</a:t>
            </a:r>
            <a:r>
              <a:rPr lang="en-US" altLang="zh-CN" dirty="0" err="1"/>
              <a:t>OpenBA</a:t>
            </a:r>
            <a:r>
              <a:rPr lang="zh-CN" altLang="en-US" dirty="0"/>
              <a:t>尝试了三种设置：</a:t>
            </a:r>
            <a:endParaRPr lang="en-US" altLang="zh-CN" dirty="0"/>
          </a:p>
          <a:p>
            <a:r>
              <a:rPr lang="en-US" altLang="zh-CN" dirty="0"/>
              <a:t>(1) </a:t>
            </a:r>
            <a:r>
              <a:rPr lang="zh-CN" altLang="en-US" dirty="0"/>
              <a:t>更深的</a:t>
            </a:r>
            <a:r>
              <a:rPr lang="en-US" altLang="zh-CN" dirty="0"/>
              <a:t>decoder</a:t>
            </a:r>
            <a:r>
              <a:rPr lang="zh-CN" altLang="en-US" dirty="0"/>
              <a:t>；</a:t>
            </a:r>
            <a:r>
              <a:rPr lang="en-US" altLang="zh-CN" dirty="0"/>
              <a:t>(2) </a:t>
            </a:r>
            <a:r>
              <a:rPr lang="zh-CN" altLang="en-US" dirty="0"/>
              <a:t>更深的</a:t>
            </a:r>
            <a:r>
              <a:rPr lang="en-US" altLang="zh-CN" dirty="0"/>
              <a:t>encoder</a:t>
            </a:r>
            <a:r>
              <a:rPr lang="zh-CN" altLang="en-US" dirty="0"/>
              <a:t>；</a:t>
            </a:r>
            <a:r>
              <a:rPr lang="en-US" altLang="zh-CN" dirty="0"/>
              <a:t>(3) </a:t>
            </a:r>
            <a:r>
              <a:rPr lang="zh-CN" altLang="en-US" dirty="0"/>
              <a:t>相同层数的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论文认为现有的大语言模型主要为</a:t>
            </a:r>
            <a:r>
              <a:rPr lang="en-US" altLang="zh-CN" dirty="0"/>
              <a:t>decoder-only</a:t>
            </a:r>
            <a:r>
              <a:rPr lang="zh-CN" altLang="en-US" dirty="0"/>
              <a:t>结构，以生成能力见长，而</a:t>
            </a:r>
            <a:r>
              <a:rPr lang="en-US" altLang="zh-CN" dirty="0"/>
              <a:t>decoder</a:t>
            </a:r>
            <a:r>
              <a:rPr lang="zh-CN" altLang="en-US" dirty="0"/>
              <a:t>的层数更深有助于模型生成能力的提升。</a:t>
            </a:r>
          </a:p>
          <a:p>
            <a:endParaRPr lang="zh-CN" altLang="en-US" dirty="0"/>
          </a:p>
          <a:p>
            <a:r>
              <a:rPr lang="zh-CN" altLang="en-US" dirty="0"/>
              <a:t>针这一点，本文做了一个验证试验，用</a:t>
            </a:r>
            <a:r>
              <a:rPr lang="en-US" altLang="zh-CN" dirty="0"/>
              <a:t>UL2</a:t>
            </a:r>
            <a:r>
              <a:rPr lang="zh-CN" altLang="en-US" dirty="0"/>
              <a:t>的训练目标训练上述三种设置的模型，并观察模型在三种</a:t>
            </a:r>
            <a:r>
              <a:rPr lang="en-US" altLang="zh-CN" dirty="0"/>
              <a:t>denoising</a:t>
            </a:r>
            <a:r>
              <a:rPr lang="zh-CN" altLang="en-US" dirty="0"/>
              <a:t>验证集上的效果，其中</a:t>
            </a:r>
            <a:r>
              <a:rPr lang="en-US" altLang="zh-CN" dirty="0"/>
              <a:t>S-Denoising task</a:t>
            </a:r>
            <a:r>
              <a:rPr lang="zh-CN" altLang="en-US" dirty="0"/>
              <a:t>上的能力可以看作是对模型生成能力的衡量。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5F21DF-2A8F-00DE-6D50-5DC9A7518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385" y="3461443"/>
            <a:ext cx="5921230" cy="3396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AB89C1-62CC-AAB0-CE29-89CD744BC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990" y="2378620"/>
            <a:ext cx="5230020" cy="55587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2d4c73b-3669-4279-9cff-d86df2aa338a"/>
  <p:tag name="COMMONDATA" val="eyJoZGlkIjoiMzdmNTljMzUwODQ3NGQ3ZjhlNDUwZDdiOGQyZjEyZ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包图主题2">
  <a:themeElements>
    <a:clrScheme name="自定义 1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96AF"/>
      </a:accent1>
      <a:accent2>
        <a:srgbClr val="1096AF"/>
      </a:accent2>
      <a:accent3>
        <a:srgbClr val="1096AF"/>
      </a:accent3>
      <a:accent4>
        <a:srgbClr val="1096AF"/>
      </a:accent4>
      <a:accent5>
        <a:srgbClr val="1096AF"/>
      </a:accent5>
      <a:accent6>
        <a:srgbClr val="1096A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1183</TotalTime>
  <Words>947</Words>
  <Application>Microsoft Office PowerPoint</Application>
  <PresentationFormat>宽屏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Optima-Regular</vt:lpstr>
      <vt:lpstr>等线</vt:lpstr>
      <vt:lpstr>微软雅黑</vt:lpstr>
      <vt:lpstr>Arial</vt:lpstr>
      <vt:lpstr>Arial Narrow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天瑞 刘</cp:lastModifiedBy>
  <cp:revision>297</cp:revision>
  <dcterms:created xsi:type="dcterms:W3CDTF">2017-08-18T03:02:00Z</dcterms:created>
  <dcterms:modified xsi:type="dcterms:W3CDTF">2023-09-21T15:28:42Z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RubyTemplateID">
    <vt:lpwstr>2</vt:lpwstr>
  </property>
  <property fmtid="{D5CDD505-2E9C-101B-9397-08002B2CF9AE}" pid="4" name="ICV">
    <vt:lpwstr>E04AEC42D7ED492E8B1B47F58C2D46BD_12</vt:lpwstr>
  </property>
</Properties>
</file>